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52170049-DFFF-4A64-A8F4-D46A8D504F49}"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2170049-DFFF-4A64-A8F4-D46A8D504F49}"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52170049-DFFF-4A64-A8F4-D46A8D504F49}"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2170049-DFFF-4A64-A8F4-D46A8D504F4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30102E3-425C-4F08-906C-4F7A8E433C3F}" type="datetimeFigureOut">
              <a:rPr lang="ar-IQ" smtClean="0"/>
              <a:t>21/02/1440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2170049-DFFF-4A64-A8F4-D46A8D504F49}"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30102E3-425C-4F08-906C-4F7A8E433C3F}" type="datetimeFigureOut">
              <a:rPr lang="ar-IQ" smtClean="0"/>
              <a:t>21/02/1440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170049-DFFF-4A64-A8F4-D46A8D504F49}"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r"/>
            <a:r>
              <a:rPr lang="ar-SA" sz="3000" b="1" dirty="0">
                <a:solidFill>
                  <a:srgbClr val="FF0000"/>
                </a:solidFill>
              </a:rPr>
              <a:t>عناصر الطريقة الكشفية</a:t>
            </a:r>
            <a:r>
              <a:rPr lang="en-US" sz="2800" dirty="0"/>
              <a:t/>
            </a:r>
            <a:br>
              <a:rPr lang="en-US" sz="2800" dirty="0"/>
            </a:br>
            <a:r>
              <a:rPr lang="ar-SA" sz="2800" dirty="0"/>
              <a:t>      </a:t>
            </a:r>
            <a:r>
              <a:rPr lang="ar-SA" sz="2900" dirty="0"/>
              <a:t>تتخذ الحركة الكشفية لنفسها طريقة تميزها عن باقي الحركات التربوية تسعى باستخدامها إلى تحقيق أهدافها وعرفت الطريقة الكشفية بأنها نظام متقدم للتثقيف الذاتي من خلال مجموعة عناصر يمكن تحديدها بما يأتي:-</a:t>
            </a:r>
            <a:r>
              <a:rPr lang="en-US" sz="2900" dirty="0"/>
              <a:t/>
            </a:r>
            <a:br>
              <a:rPr lang="en-US" sz="2900" dirty="0"/>
            </a:br>
            <a:r>
              <a:rPr lang="ar-IQ" sz="2900" dirty="0" smtClean="0">
                <a:solidFill>
                  <a:srgbClr val="0070C0"/>
                </a:solidFill>
              </a:rPr>
              <a:t>1- </a:t>
            </a:r>
            <a:r>
              <a:rPr lang="ar-SA" sz="2900" dirty="0" smtClean="0">
                <a:solidFill>
                  <a:srgbClr val="0070C0"/>
                </a:solidFill>
              </a:rPr>
              <a:t>الالتزام </a:t>
            </a:r>
            <a:r>
              <a:rPr lang="ar-SA" sz="2900" dirty="0">
                <a:solidFill>
                  <a:srgbClr val="0070C0"/>
                </a:solidFill>
              </a:rPr>
              <a:t>بالوعد والقانون </a:t>
            </a:r>
            <a:r>
              <a:rPr lang="en-US" sz="2900" dirty="0">
                <a:solidFill>
                  <a:srgbClr val="0070C0"/>
                </a:solidFill>
              </a:rPr>
              <a:t/>
            </a:r>
            <a:br>
              <a:rPr lang="en-US" sz="2900" dirty="0">
                <a:solidFill>
                  <a:srgbClr val="0070C0"/>
                </a:solidFill>
              </a:rPr>
            </a:br>
            <a:r>
              <a:rPr lang="ar-SA" sz="2900" dirty="0">
                <a:solidFill>
                  <a:srgbClr val="0070C0"/>
                </a:solidFill>
              </a:rPr>
              <a:t>2- البرامج المتدرجة المثيرة</a:t>
            </a:r>
            <a:r>
              <a:rPr lang="en-US" sz="2900" dirty="0">
                <a:solidFill>
                  <a:srgbClr val="0070C0"/>
                </a:solidFill>
              </a:rPr>
              <a:t/>
            </a:r>
            <a:br>
              <a:rPr lang="en-US" sz="2900" dirty="0">
                <a:solidFill>
                  <a:srgbClr val="0070C0"/>
                </a:solidFill>
              </a:rPr>
            </a:br>
            <a:r>
              <a:rPr lang="ar-SA" sz="2900" dirty="0">
                <a:solidFill>
                  <a:srgbClr val="0070C0"/>
                </a:solidFill>
              </a:rPr>
              <a:t>3- التعلم بالممارسة</a:t>
            </a:r>
            <a:r>
              <a:rPr lang="en-US" sz="2900" dirty="0">
                <a:solidFill>
                  <a:srgbClr val="0070C0"/>
                </a:solidFill>
              </a:rPr>
              <a:t/>
            </a:r>
            <a:br>
              <a:rPr lang="en-US" sz="2900" dirty="0">
                <a:solidFill>
                  <a:srgbClr val="0070C0"/>
                </a:solidFill>
              </a:rPr>
            </a:br>
            <a:r>
              <a:rPr lang="ar-SA" sz="2900" dirty="0">
                <a:solidFill>
                  <a:srgbClr val="0070C0"/>
                </a:solidFill>
              </a:rPr>
              <a:t>4- حياة الطبيعة</a:t>
            </a:r>
            <a:r>
              <a:rPr lang="en-US" sz="2900" dirty="0">
                <a:solidFill>
                  <a:srgbClr val="0070C0"/>
                </a:solidFill>
              </a:rPr>
              <a:t/>
            </a:r>
            <a:br>
              <a:rPr lang="en-US" sz="2900" dirty="0">
                <a:solidFill>
                  <a:srgbClr val="0070C0"/>
                </a:solidFill>
              </a:rPr>
            </a:br>
            <a:r>
              <a:rPr lang="ar-SA" sz="2900" dirty="0">
                <a:solidFill>
                  <a:srgbClr val="0070C0"/>
                </a:solidFill>
              </a:rPr>
              <a:t>5- العمل في جماعات صغيرة (السداسيات والطلائع </a:t>
            </a:r>
            <a:r>
              <a:rPr lang="ar-SA" sz="2900" dirty="0" err="1">
                <a:solidFill>
                  <a:srgbClr val="0070C0"/>
                </a:solidFill>
              </a:rPr>
              <a:t>والرهوط</a:t>
            </a:r>
            <a:r>
              <a:rPr lang="ar-SA" sz="2900" dirty="0">
                <a:solidFill>
                  <a:srgbClr val="0070C0"/>
                </a:solidFill>
              </a:rPr>
              <a:t> وفقا لكل مرحلة عمرية)</a:t>
            </a:r>
            <a:endParaRPr lang="ar-IQ" sz="2900" dirty="0">
              <a:solidFill>
                <a:srgbClr val="0070C0"/>
              </a:solidFill>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ctr"/>
            <a:r>
              <a:rPr lang="ar-SA" sz="2800" b="1" dirty="0">
                <a:solidFill>
                  <a:srgbClr val="FF0000"/>
                </a:solidFill>
              </a:rPr>
              <a:t>قانون ووعد </a:t>
            </a:r>
            <a:r>
              <a:rPr lang="ar-SA" sz="3000" b="1" dirty="0" smtClean="0">
                <a:solidFill>
                  <a:srgbClr val="FF0000"/>
                </a:solidFill>
              </a:rPr>
              <a:t>الكشفية</a:t>
            </a:r>
            <a:r>
              <a:rPr lang="en-US" sz="2800" dirty="0"/>
              <a:t/>
            </a:r>
            <a:br>
              <a:rPr lang="en-US" sz="2800" dirty="0"/>
            </a:br>
            <a:r>
              <a:rPr lang="ar-SA" sz="2800" dirty="0"/>
              <a:t>         (هل من الممكن ابتكار شكل من أشكال التربية التي تجعل من الممكن تجنب الصراعات ومعالجتها بالطرق السلمية وذلك من خلال تنمية مفهوم </a:t>
            </a:r>
            <a:r>
              <a:rPr lang="ar-SA" sz="2800" dirty="0" smtClean="0"/>
              <a:t>احترام </a:t>
            </a:r>
            <a:r>
              <a:rPr lang="ar-SA" sz="2800" dirty="0"/>
              <a:t>الآخرين وتقاليدهم وقيمهم الروحية).</a:t>
            </a:r>
            <a:r>
              <a:rPr lang="en-US" sz="2800" dirty="0"/>
              <a:t/>
            </a:r>
            <a:br>
              <a:rPr lang="en-US" sz="2800" dirty="0"/>
            </a:br>
            <a:r>
              <a:rPr lang="ar-SA" sz="2800" dirty="0"/>
              <a:t>أن ذلك يكون ممكنا من خلال ما يأتي:-</a:t>
            </a:r>
            <a:r>
              <a:rPr lang="en-US" sz="2800" dirty="0"/>
              <a:t/>
            </a:r>
            <a:br>
              <a:rPr lang="en-US" sz="2800" dirty="0"/>
            </a:br>
            <a:r>
              <a:rPr lang="ar-SA" sz="3000" b="1" dirty="0">
                <a:solidFill>
                  <a:srgbClr val="FF0000"/>
                </a:solidFill>
              </a:rPr>
              <a:t>قانون </a:t>
            </a:r>
            <a:r>
              <a:rPr lang="ar-SA" sz="3000" b="1" dirty="0" smtClean="0">
                <a:solidFill>
                  <a:srgbClr val="FF0000"/>
                </a:solidFill>
              </a:rPr>
              <a:t>الكشافة</a:t>
            </a:r>
            <a:r>
              <a:rPr lang="en-US" sz="2800" dirty="0"/>
              <a:t/>
            </a:r>
            <a:br>
              <a:rPr lang="en-US" sz="2800" dirty="0"/>
            </a:br>
            <a:r>
              <a:rPr lang="ar-SA" sz="2800" dirty="0"/>
              <a:t>        هو مجموعة من البنود التي تحتوي على العديد من الصفات الحميدة التي يسعى كل كشاف وقائد التحلي بها ليكون مثلا صادقا للمواطن الصالح، ويجب على القائد أن يلتزم شخصيا بالوعد والقانون وأن من مسؤوليته مراقبة سلوك الإفراد ومعاملاتهم مع اقرأنهم وزملائهم والمحيطين بهم لينمي فيهم الاتجاهات الطيبة كحب الخير والمروءة والشجاعة والصدق وغيرها من الصفات الحميدة التي يحملها قانون الكشافة .</a:t>
            </a:r>
            <a:endParaRPr lang="ar-IQ" sz="2800"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txBody>
          <a:bodyPr>
            <a:normAutofit/>
          </a:bodyPr>
          <a:lstStyle/>
          <a:p>
            <a:pPr algn="r"/>
            <a:r>
              <a:rPr lang="ar-SA" sz="2800" b="1" dirty="0">
                <a:solidFill>
                  <a:srgbClr val="FF0000"/>
                </a:solidFill>
              </a:rPr>
              <a:t>وقانون الكشافة هو:-</a:t>
            </a:r>
            <a:r>
              <a:rPr lang="en-US" sz="2800" dirty="0"/>
              <a:t/>
            </a:r>
            <a:br>
              <a:rPr lang="en-US" sz="2800" dirty="0"/>
            </a:br>
            <a:r>
              <a:rPr lang="ar-IQ" sz="2800" dirty="0" smtClean="0">
                <a:solidFill>
                  <a:srgbClr val="0070C0"/>
                </a:solidFill>
              </a:rPr>
              <a:t>1- </a:t>
            </a:r>
            <a:r>
              <a:rPr lang="ar-SA" sz="2800" dirty="0" smtClean="0">
                <a:solidFill>
                  <a:srgbClr val="0070C0"/>
                </a:solidFill>
              </a:rPr>
              <a:t>الكشاف </a:t>
            </a:r>
            <a:r>
              <a:rPr lang="ar-SA" sz="2800" dirty="0">
                <a:solidFill>
                  <a:srgbClr val="0070C0"/>
                </a:solidFill>
              </a:rPr>
              <a:t>صادق</a:t>
            </a:r>
            <a:r>
              <a:rPr lang="en-US" sz="2800" dirty="0">
                <a:solidFill>
                  <a:srgbClr val="0070C0"/>
                </a:solidFill>
              </a:rPr>
              <a:t/>
            </a:r>
            <a:br>
              <a:rPr lang="en-US" sz="2800" dirty="0">
                <a:solidFill>
                  <a:srgbClr val="0070C0"/>
                </a:solidFill>
              </a:rPr>
            </a:br>
            <a:r>
              <a:rPr lang="ar-IQ" sz="2800" dirty="0" smtClean="0">
                <a:solidFill>
                  <a:srgbClr val="0070C0"/>
                </a:solidFill>
              </a:rPr>
              <a:t>2- </a:t>
            </a:r>
            <a:r>
              <a:rPr lang="ar-SA" sz="2800" dirty="0" smtClean="0">
                <a:solidFill>
                  <a:srgbClr val="0070C0"/>
                </a:solidFill>
              </a:rPr>
              <a:t>الكشاف </a:t>
            </a:r>
            <a:r>
              <a:rPr lang="ar-SA" sz="2800" dirty="0">
                <a:solidFill>
                  <a:srgbClr val="0070C0"/>
                </a:solidFill>
              </a:rPr>
              <a:t>مخلص لله ولوالديه ولرؤسائه</a:t>
            </a:r>
            <a:r>
              <a:rPr lang="en-US" sz="2800" dirty="0">
                <a:solidFill>
                  <a:srgbClr val="0070C0"/>
                </a:solidFill>
              </a:rPr>
              <a:t/>
            </a:r>
            <a:br>
              <a:rPr lang="en-US" sz="2800" dirty="0">
                <a:solidFill>
                  <a:srgbClr val="0070C0"/>
                </a:solidFill>
              </a:rPr>
            </a:br>
            <a:r>
              <a:rPr lang="ar-IQ" sz="2800" dirty="0" smtClean="0">
                <a:solidFill>
                  <a:srgbClr val="0070C0"/>
                </a:solidFill>
              </a:rPr>
              <a:t>3- </a:t>
            </a:r>
            <a:r>
              <a:rPr lang="ar-SA" sz="2800" dirty="0" smtClean="0">
                <a:solidFill>
                  <a:srgbClr val="0070C0"/>
                </a:solidFill>
              </a:rPr>
              <a:t>الكشاف </a:t>
            </a:r>
            <a:r>
              <a:rPr lang="ar-SA" sz="2800" dirty="0">
                <a:solidFill>
                  <a:srgbClr val="0070C0"/>
                </a:solidFill>
              </a:rPr>
              <a:t>نافع</a:t>
            </a:r>
            <a:r>
              <a:rPr lang="en-US" sz="2800" dirty="0">
                <a:solidFill>
                  <a:srgbClr val="0070C0"/>
                </a:solidFill>
              </a:rPr>
              <a:t/>
            </a:r>
            <a:br>
              <a:rPr lang="en-US" sz="2800" dirty="0">
                <a:solidFill>
                  <a:srgbClr val="0070C0"/>
                </a:solidFill>
              </a:rPr>
            </a:br>
            <a:r>
              <a:rPr lang="ar-IQ" sz="2800" dirty="0" smtClean="0">
                <a:solidFill>
                  <a:srgbClr val="0070C0"/>
                </a:solidFill>
              </a:rPr>
              <a:t>4- </a:t>
            </a:r>
            <a:r>
              <a:rPr lang="ar-SA" sz="2800" dirty="0" smtClean="0">
                <a:solidFill>
                  <a:srgbClr val="0070C0"/>
                </a:solidFill>
              </a:rPr>
              <a:t>الكشاف </a:t>
            </a:r>
            <a:r>
              <a:rPr lang="ar-SA" sz="2800" dirty="0">
                <a:solidFill>
                  <a:srgbClr val="0070C0"/>
                </a:solidFill>
              </a:rPr>
              <a:t>صديق لكل الناس وأخ لكل كشاف آخر</a:t>
            </a:r>
            <a:r>
              <a:rPr lang="en-US" sz="2800" dirty="0">
                <a:solidFill>
                  <a:srgbClr val="0070C0"/>
                </a:solidFill>
              </a:rPr>
              <a:t/>
            </a:r>
            <a:br>
              <a:rPr lang="en-US" sz="2800" dirty="0">
                <a:solidFill>
                  <a:srgbClr val="0070C0"/>
                </a:solidFill>
              </a:rPr>
            </a:br>
            <a:r>
              <a:rPr lang="ar-IQ" sz="2800" dirty="0" smtClean="0">
                <a:solidFill>
                  <a:srgbClr val="0070C0"/>
                </a:solidFill>
              </a:rPr>
              <a:t>5- </a:t>
            </a:r>
            <a:r>
              <a:rPr lang="ar-SA" sz="2800" dirty="0" smtClean="0">
                <a:solidFill>
                  <a:srgbClr val="0070C0"/>
                </a:solidFill>
              </a:rPr>
              <a:t>الكشاف </a:t>
            </a:r>
            <a:r>
              <a:rPr lang="ar-SA" sz="2800" dirty="0">
                <a:solidFill>
                  <a:srgbClr val="0070C0"/>
                </a:solidFill>
              </a:rPr>
              <a:t>مؤدب</a:t>
            </a:r>
            <a:r>
              <a:rPr lang="en-US" sz="2800" dirty="0">
                <a:solidFill>
                  <a:srgbClr val="0070C0"/>
                </a:solidFill>
              </a:rPr>
              <a:t/>
            </a:r>
            <a:br>
              <a:rPr lang="en-US" sz="2800" dirty="0">
                <a:solidFill>
                  <a:srgbClr val="0070C0"/>
                </a:solidFill>
              </a:rPr>
            </a:br>
            <a:r>
              <a:rPr lang="ar-IQ" sz="2800" dirty="0" smtClean="0">
                <a:solidFill>
                  <a:srgbClr val="0070C0"/>
                </a:solidFill>
              </a:rPr>
              <a:t>6- </a:t>
            </a:r>
            <a:r>
              <a:rPr lang="ar-SA" sz="2800" dirty="0" smtClean="0">
                <a:solidFill>
                  <a:srgbClr val="0070C0"/>
                </a:solidFill>
              </a:rPr>
              <a:t>الكشاف </a:t>
            </a:r>
            <a:r>
              <a:rPr lang="ar-SA" sz="2800" dirty="0">
                <a:solidFill>
                  <a:srgbClr val="0070C0"/>
                </a:solidFill>
              </a:rPr>
              <a:t>مطيع</a:t>
            </a:r>
            <a:r>
              <a:rPr lang="en-US" sz="2800" dirty="0">
                <a:solidFill>
                  <a:srgbClr val="0070C0"/>
                </a:solidFill>
              </a:rPr>
              <a:t/>
            </a:r>
            <a:br>
              <a:rPr lang="en-US" sz="2800" dirty="0">
                <a:solidFill>
                  <a:srgbClr val="0070C0"/>
                </a:solidFill>
              </a:rPr>
            </a:br>
            <a:r>
              <a:rPr lang="ar-SA" sz="2800" dirty="0">
                <a:solidFill>
                  <a:srgbClr val="0070C0"/>
                </a:solidFill>
              </a:rPr>
              <a:t> </a:t>
            </a:r>
            <a:r>
              <a:rPr lang="ar-IQ" sz="2800" dirty="0" smtClean="0">
                <a:solidFill>
                  <a:srgbClr val="0070C0"/>
                </a:solidFill>
              </a:rPr>
              <a:t>7- </a:t>
            </a:r>
            <a:r>
              <a:rPr lang="ar-SA" sz="2800" dirty="0" smtClean="0">
                <a:solidFill>
                  <a:srgbClr val="0070C0"/>
                </a:solidFill>
              </a:rPr>
              <a:t>الكشاف </a:t>
            </a:r>
            <a:r>
              <a:rPr lang="ar-SA" sz="2800" dirty="0">
                <a:solidFill>
                  <a:srgbClr val="0070C0"/>
                </a:solidFill>
              </a:rPr>
              <a:t>صبور ويقابل الشدائد بصدر رحب</a:t>
            </a:r>
            <a:r>
              <a:rPr lang="en-US" sz="2800" dirty="0">
                <a:solidFill>
                  <a:srgbClr val="0070C0"/>
                </a:solidFill>
              </a:rPr>
              <a:t/>
            </a:r>
            <a:br>
              <a:rPr lang="en-US" sz="2800" dirty="0">
                <a:solidFill>
                  <a:srgbClr val="0070C0"/>
                </a:solidFill>
              </a:rPr>
            </a:br>
            <a:r>
              <a:rPr lang="ar-IQ" sz="2800" dirty="0" smtClean="0">
                <a:solidFill>
                  <a:srgbClr val="0070C0"/>
                </a:solidFill>
              </a:rPr>
              <a:t>8- </a:t>
            </a:r>
            <a:r>
              <a:rPr lang="ar-SA" sz="2800" dirty="0" smtClean="0">
                <a:solidFill>
                  <a:srgbClr val="0070C0"/>
                </a:solidFill>
              </a:rPr>
              <a:t>الكشاف </a:t>
            </a:r>
            <a:r>
              <a:rPr lang="ar-SA" sz="2800" dirty="0">
                <a:solidFill>
                  <a:srgbClr val="0070C0"/>
                </a:solidFill>
              </a:rPr>
              <a:t>رفيق بالحيوان</a:t>
            </a:r>
            <a:r>
              <a:rPr lang="en-US" sz="2800" dirty="0">
                <a:solidFill>
                  <a:srgbClr val="0070C0"/>
                </a:solidFill>
              </a:rPr>
              <a:t/>
            </a:r>
            <a:br>
              <a:rPr lang="en-US" sz="2800" dirty="0">
                <a:solidFill>
                  <a:srgbClr val="0070C0"/>
                </a:solidFill>
              </a:rPr>
            </a:br>
            <a:r>
              <a:rPr lang="ar-IQ" sz="2800" dirty="0" smtClean="0">
                <a:solidFill>
                  <a:srgbClr val="0070C0"/>
                </a:solidFill>
              </a:rPr>
              <a:t>9- </a:t>
            </a:r>
            <a:r>
              <a:rPr lang="ar-SA" sz="2800" dirty="0" smtClean="0">
                <a:solidFill>
                  <a:srgbClr val="0070C0"/>
                </a:solidFill>
              </a:rPr>
              <a:t>الكشاف </a:t>
            </a:r>
            <a:r>
              <a:rPr lang="ar-SA" sz="2800" dirty="0">
                <a:solidFill>
                  <a:srgbClr val="0070C0"/>
                </a:solidFill>
              </a:rPr>
              <a:t>مقتصد</a:t>
            </a:r>
            <a:r>
              <a:rPr lang="en-US" sz="2800" dirty="0">
                <a:solidFill>
                  <a:srgbClr val="0070C0"/>
                </a:solidFill>
              </a:rPr>
              <a:t/>
            </a:r>
            <a:br>
              <a:rPr lang="en-US" sz="2800" dirty="0">
                <a:solidFill>
                  <a:srgbClr val="0070C0"/>
                </a:solidFill>
              </a:rPr>
            </a:br>
            <a:r>
              <a:rPr lang="ar-IQ" sz="2800" dirty="0" smtClean="0">
                <a:solidFill>
                  <a:srgbClr val="0070C0"/>
                </a:solidFill>
              </a:rPr>
              <a:t>10- </a:t>
            </a:r>
            <a:r>
              <a:rPr lang="ar-SA" sz="2800" dirty="0" smtClean="0">
                <a:solidFill>
                  <a:srgbClr val="0070C0"/>
                </a:solidFill>
              </a:rPr>
              <a:t>الكشاف </a:t>
            </a:r>
            <a:r>
              <a:rPr lang="ar-SA" sz="2800" dirty="0">
                <a:solidFill>
                  <a:srgbClr val="0070C0"/>
                </a:solidFill>
              </a:rPr>
              <a:t>نظيف</a:t>
            </a:r>
            <a:endParaRPr lang="ar-IQ" sz="2800" dirty="0">
              <a:solidFill>
                <a:srgbClr val="0070C0"/>
              </a:solidFill>
            </a:endParaRPr>
          </a:p>
        </p:txBody>
      </p:sp>
    </p:spTree>
  </p:cSld>
  <p:clrMapOvr>
    <a:masterClrMapping/>
  </p:clrMapOvr>
  <p:transition>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txBody>
          <a:bodyPr>
            <a:normAutofit/>
          </a:bodyPr>
          <a:lstStyle/>
          <a:p>
            <a:pPr algn="ctr"/>
            <a:r>
              <a:rPr lang="ar-SA" sz="3200" b="1" dirty="0">
                <a:solidFill>
                  <a:srgbClr val="FF0000"/>
                </a:solidFill>
              </a:rPr>
              <a:t>وعد </a:t>
            </a:r>
            <a:r>
              <a:rPr lang="ar-SA" sz="3200" b="1" dirty="0" smtClean="0">
                <a:solidFill>
                  <a:srgbClr val="FF0000"/>
                </a:solidFill>
              </a:rPr>
              <a:t>الكشاف</a:t>
            </a:r>
            <a:r>
              <a:rPr lang="en-US" sz="2800" dirty="0"/>
              <a:t/>
            </a:r>
            <a:br>
              <a:rPr lang="en-US" sz="2800" dirty="0"/>
            </a:br>
            <a:r>
              <a:rPr lang="ar-SA" sz="2800" dirty="0"/>
              <a:t>         </a:t>
            </a:r>
            <a:r>
              <a:rPr lang="ar-SA" sz="3000" dirty="0">
                <a:solidFill>
                  <a:srgbClr val="0070C0"/>
                </a:solidFill>
              </a:rPr>
              <a:t>هو عهد يقطعه الفتى على نفسه أمام مجموعة من الأقران، حينما يختار طواعية الانضمام للحركة الكشفية، وبأداء هذا الوعد فأن الفتى يقر بإلمامه بقانون الكشافة وبتعهده بالتزامه الشخصي ببذل قصارى جهده للتحلي بهذه القواعد السلوكية في </a:t>
            </a:r>
            <a:r>
              <a:rPr lang="ar-SA" sz="3000" dirty="0" smtClean="0">
                <a:solidFill>
                  <a:srgbClr val="0070C0"/>
                </a:solidFill>
              </a:rPr>
              <a:t>حياته</a:t>
            </a:r>
            <a:r>
              <a:rPr lang="ar-IQ" sz="3000" dirty="0" smtClean="0">
                <a:solidFill>
                  <a:srgbClr val="0070C0"/>
                </a:solidFill>
              </a:rPr>
              <a:t>.</a:t>
            </a:r>
            <a:r>
              <a:rPr lang="en-US" sz="3000" dirty="0"/>
              <a:t/>
            </a:r>
            <a:br>
              <a:rPr lang="en-US" sz="3000" dirty="0"/>
            </a:br>
            <a:r>
              <a:rPr lang="ar-SA" sz="3000" dirty="0"/>
              <a:t>       أن التزام الكشاف بالوعد والقانون يجعل منه موضع ثقة لزملائه وللناس الآخرين حيث أنه بهذا الأمر يصبح محل تقدير مما يجعله يشعر بارتياح لأن ذلك أرضاء لله سبحانه وتعالى وإرضاء للضمير، قال تعالى في كتابه </a:t>
            </a:r>
            <a:r>
              <a:rPr lang="ar-SA" sz="3000" dirty="0" smtClean="0"/>
              <a:t>الكريم</a:t>
            </a:r>
            <a:r>
              <a:rPr lang="ar-IQ" sz="3000" dirty="0" smtClean="0"/>
              <a:t> </a:t>
            </a:r>
            <a:r>
              <a:rPr lang="ar-SA" sz="3000" b="1" dirty="0" smtClean="0"/>
              <a:t>﴿ </a:t>
            </a:r>
            <a:r>
              <a:rPr lang="ar-SA" sz="3000" b="1" dirty="0"/>
              <a:t>وَأَوْفُواْ بِعَهْدِ اللّهِ إِذَا عَاهَدتُّمْ وَلاَ تَنقُضُواْ الأَيْمَانَ بَعْدَ تَوْكِيدِهَا وَقَدْ جَعَلْتُمُ اللّهَ عَلَيْكُمْ كَفِيلاً إِنَّ اللّهَ يَعْلَمُ مَا </a:t>
            </a:r>
            <a:r>
              <a:rPr lang="ar-SA" sz="3000" b="1" dirty="0" smtClean="0"/>
              <a:t>تَفْعَلُونَ</a:t>
            </a:r>
            <a:r>
              <a:rPr lang="ar-IQ" sz="3000" b="1" dirty="0" smtClean="0"/>
              <a:t> </a:t>
            </a:r>
            <a:r>
              <a:rPr lang="ar-SA" sz="3000" b="1" dirty="0" smtClean="0"/>
              <a:t>﴾</a:t>
            </a:r>
            <a:r>
              <a:rPr lang="ar-SA" sz="3000" dirty="0" smtClean="0"/>
              <a:t> </a:t>
            </a:r>
            <a:r>
              <a:rPr lang="ar-SA" sz="3000" dirty="0"/>
              <a:t>.</a:t>
            </a:r>
            <a:endParaRPr lang="ar-IQ" sz="3000" dirty="0"/>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normAutofit/>
          </a:bodyPr>
          <a:lstStyle/>
          <a:p>
            <a:pPr algn="ctr"/>
            <a:r>
              <a:rPr lang="ar-SA" sz="3000" b="1" dirty="0">
                <a:solidFill>
                  <a:srgbClr val="FF0000"/>
                </a:solidFill>
              </a:rPr>
              <a:t>البرامج المتدرجة </a:t>
            </a:r>
            <a:r>
              <a:rPr lang="ar-SA" sz="3000" b="1" dirty="0" smtClean="0">
                <a:solidFill>
                  <a:srgbClr val="FF0000"/>
                </a:solidFill>
              </a:rPr>
              <a:t>المثيرة</a:t>
            </a:r>
            <a:r>
              <a:rPr lang="en-US" sz="2800" dirty="0"/>
              <a:t/>
            </a:r>
            <a:br>
              <a:rPr lang="en-US" sz="2800" dirty="0"/>
            </a:br>
            <a:r>
              <a:rPr lang="ar-SA" sz="2800" dirty="0"/>
              <a:t>         تعد العنصر الثاني من عناصر الطريقة الكشفية لذلك يجب أن تكون هذه البرامج أو المنهج الكشفي متنوع ومتدرج ومثير وملائم للمراحل الكشفية كافة بحيث يشبع احتياجات الفرد وكل من توجه إلى هذه المناهج بحيث تحقق الأهداف التربوية للحركة الكشفية.</a:t>
            </a:r>
            <a:r>
              <a:rPr lang="en-US" sz="2800" dirty="0"/>
              <a:t/>
            </a:r>
            <a:br>
              <a:rPr lang="en-US" sz="2800" dirty="0"/>
            </a:br>
            <a:r>
              <a:rPr lang="ar-SA" sz="3000" b="1" dirty="0">
                <a:solidFill>
                  <a:srgbClr val="FF0000"/>
                </a:solidFill>
              </a:rPr>
              <a:t>التعلم </a:t>
            </a:r>
            <a:r>
              <a:rPr lang="ar-SA" sz="3000" b="1" dirty="0" smtClean="0">
                <a:solidFill>
                  <a:srgbClr val="FF0000"/>
                </a:solidFill>
              </a:rPr>
              <a:t>بالممارسة</a:t>
            </a:r>
            <a:r>
              <a:rPr lang="en-US" sz="2800" dirty="0"/>
              <a:t/>
            </a:r>
            <a:br>
              <a:rPr lang="en-US" sz="2800" dirty="0"/>
            </a:br>
            <a:r>
              <a:rPr lang="ar-SA" sz="2800" dirty="0"/>
              <a:t>        يعد العنصر الثالث من عناصر الطريقة الكشفية وهذه الطريقة متعبة الآن في الدول المتقدمة سواء في مجال التربية أو مجال الحياة العملية والتعلم بالممارسة يعني تنمية الفرد كمحصلة للخبرات العملية، فالكشفية تشجع الشباب على تجربة الأشياء وثم استخراج النتائج مما عايشوه بعد ذلك.</a:t>
            </a:r>
            <a:endParaRPr lang="ar-IQ" sz="2800"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14290"/>
            <a:ext cx="91440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حياة الطبيعة</a:t>
            </a:r>
            <a:endParaRPr lang="ar-IQ" sz="2800" dirty="0">
              <a:solidFill>
                <a:srgbClr val="FF0000"/>
              </a:solidFill>
              <a:latin typeface="Times New Roman" pitchFamily="18" charset="0"/>
              <a:ea typeface="Calibri" pitchFamily="34"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أن الرحلات الخلوية هي أجدى </a:t>
            </a:r>
            <a:r>
              <a:rPr kumimoji="0" lang="ar-SA" sz="2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شئ</a:t>
            </a:r>
            <a:r>
              <a:rPr kumimoji="0" lang="ar-SA" sz="2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على الكشاف ، تعود عليه بالنفع لأنها محك المواهب </a:t>
            </a:r>
            <a:r>
              <a:rPr kumimoji="0" lang="ar-SA" sz="25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والكفايات</a:t>
            </a:r>
            <a:r>
              <a:rPr kumimoji="0" lang="ar-SA" sz="2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والقائد الناجح هو الذي يسهل لأفراد فرقته أقصى ما يستطيع منها وليعلم أنها ليست للتسلية وحسب بل هي المدرسة العملية التي يطبق فيها ما يحصل عليه من معلومات فيعرف كيف يجد طريقه بواسطة البوصلة أو بواسطة الشمس أو النجوم ويتدرب على طريقة نصب الخيمة وإيقاد النار وأعداد طعامه بنفسه واستخدام العقد المختلفة في عمل الهوايات المتعددة التي قد يحتاج أليها في حمالات ملابسه أو أدوات طهيه.</a:t>
            </a:r>
            <a:endParaRPr kumimoji="0" lang="ar-SA"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026" name="صورة 18"/>
          <p:cNvPicPr>
            <a:picLocks noChangeAspect="1" noChangeArrowheads="1"/>
          </p:cNvPicPr>
          <p:nvPr/>
        </p:nvPicPr>
        <p:blipFill>
          <a:blip r:embed="rId2"/>
          <a:srcRect/>
          <a:stretch>
            <a:fillRect/>
          </a:stretch>
        </p:blipFill>
        <p:spPr bwMode="auto">
          <a:xfrm>
            <a:off x="1928794" y="3000372"/>
            <a:ext cx="4929222" cy="32861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27" name="Rectangle 3"/>
          <p:cNvSpPr>
            <a:spLocks noChangeArrowheads="1"/>
          </p:cNvSpPr>
          <p:nvPr/>
        </p:nvSpPr>
        <p:spPr bwMode="auto">
          <a:xfrm>
            <a:off x="0" y="6357958"/>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شكل يوضح الرحلات الخلوية</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14290"/>
            <a:ext cx="9144000" cy="6643710"/>
          </a:xfrm>
        </p:spPr>
        <p:txBody>
          <a:bodyPr>
            <a:normAutofit fontScale="90000"/>
          </a:bodyPr>
          <a:lstStyle/>
          <a:p>
            <a:pPr algn="ctr"/>
            <a:r>
              <a:rPr lang="ar-SA" sz="3300" b="1" dirty="0">
                <a:solidFill>
                  <a:srgbClr val="FF0000"/>
                </a:solidFill>
              </a:rPr>
              <a:t>العمل في جماعات </a:t>
            </a:r>
            <a:r>
              <a:rPr lang="ar-SA" sz="3300" b="1" dirty="0" smtClean="0">
                <a:solidFill>
                  <a:srgbClr val="FF0000"/>
                </a:solidFill>
              </a:rPr>
              <a:t>صغيرة</a:t>
            </a:r>
            <a:r>
              <a:rPr lang="en-US" sz="3000" dirty="0"/>
              <a:t/>
            </a:r>
            <a:br>
              <a:rPr lang="en-US" sz="3000" dirty="0"/>
            </a:br>
            <a:r>
              <a:rPr lang="ar-SA" sz="3000" dirty="0"/>
              <a:t>       </a:t>
            </a:r>
            <a:r>
              <a:rPr lang="ar-SA" sz="3100" dirty="0"/>
              <a:t>يمثل العمل بالجماعات الصغيرة واحدا من أهم عناصر الطريقة الكشفية حيث أقر علم الاجتماع منذ زمن بعيد أهمية ومزايا عضوية المجموعات الصغيرة باعتبارها من عوامل تحقيق اندماج الفرد في الحياة الاجتماعية فقال أرسطو- بتأثير من أفلاطون – يوجد ميل فطري في الإنسان يدفع به إلى التجمع فيقول (أما أن الإنسان حيوان مدني ‹اجتماعي› أكثر من النحل أو أيا من الحيوانات الاجتماعية الأخرى، فهو أمرا واضح جلي) ، ويلاحظ </a:t>
            </a:r>
            <a:r>
              <a:rPr lang="ar-SA" sz="3100" dirty="0" err="1"/>
              <a:t>سلافسون</a:t>
            </a:r>
            <a:r>
              <a:rPr lang="ar-SA" sz="3100" dirty="0"/>
              <a:t> وجود الجماعات في عالم الحيوان، مما يجعله يربط بينهما وبين الجماعات الإنسانية فيقول (قد يكون الالتحاق بالجماعات تعبيرا عن الميول الجمعية)، وفي مؤلف آخر له نجد ما يلي: أن ظاهرة التجمع موجودة حولنا في كل مكان فهي واضحة في مختلف صور الطبيعة مثل مستعمرات الخلايا وأسراب الحشرات وجماعات الطيور وقطعان السمك وظعائن الحيوان وعشائر بني الإنسان، أن الغريزة الجمعية حيلة بيولوجية من حيل البقاء وهي حاجة قهرية في الأنسجة الحية والكائنات العضوية وفي المادة الصماء أيضا إلى حد ما.</a:t>
            </a:r>
            <a:r>
              <a:rPr lang="en-US" sz="3100" dirty="0"/>
              <a:t/>
            </a:r>
            <a:br>
              <a:rPr lang="en-US" sz="3100" dirty="0"/>
            </a:br>
            <a:endParaRPr lang="ar-IQ" sz="3100" dirty="0"/>
          </a:p>
        </p:txBody>
      </p:sp>
    </p:spTree>
  </p:cSld>
  <p:clrMapOvr>
    <a:masterClrMapping/>
  </p:clrMapOvr>
  <p:transition>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110</Words>
  <Application>Microsoft Office PowerPoint</Application>
  <PresentationFormat>عرض على الشاشة (3:4)‏</PresentationFormat>
  <Paragraphs>9</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انقلاب</vt:lpstr>
      <vt:lpstr>عناصر الطريقة الكشفية       تتخذ الحركة الكشفية لنفسها طريقة تميزها عن باقي الحركات التربوية تسعى باستخدامها إلى تحقيق أهدافها وعرفت الطريقة الكشفية بأنها نظام متقدم للتثقيف الذاتي من خلال مجموعة عناصر يمكن تحديدها بما يأتي:- 1- الالتزام بالوعد والقانون  2- البرامج المتدرجة المثيرة 3- التعلم بالممارسة 4- حياة الطبيعة 5- العمل في جماعات صغيرة (السداسيات والطلائع والرهوط وفقا لكل مرحلة عمرية)</vt:lpstr>
      <vt:lpstr>قانون ووعد الكشفية          (هل من الممكن ابتكار شكل من أشكال التربية التي تجعل من الممكن تجنب الصراعات ومعالجتها بالطرق السلمية وذلك من خلال تنمية مفهوم احترام الآخرين وتقاليدهم وقيمهم الروحية). أن ذلك يكون ممكنا من خلال ما يأتي:- قانون الكشافة         هو مجموعة من البنود التي تحتوي على العديد من الصفات الحميدة التي يسعى كل كشاف وقائد التحلي بها ليكون مثلا صادقا للمواطن الصالح، ويجب على القائد أن يلتزم شخصيا بالوعد والقانون وأن من مسؤوليته مراقبة سلوك الإفراد ومعاملاتهم مع اقرأنهم وزملائهم والمحيطين بهم لينمي فيهم الاتجاهات الطيبة كحب الخير والمروءة والشجاعة والصدق وغيرها من الصفات الحميدة التي يحملها قانون الكشافة .</vt:lpstr>
      <vt:lpstr>وقانون الكشافة هو:- 1- الكشاف صادق 2- الكشاف مخلص لله ولوالديه ولرؤسائه 3- الكشاف نافع 4- الكشاف صديق لكل الناس وأخ لكل كشاف آخر 5- الكشاف مؤدب 6- الكشاف مطيع  7- الكشاف صبور ويقابل الشدائد بصدر رحب 8- الكشاف رفيق بالحيوان 9- الكشاف مقتصد 10- الكشاف نظيف</vt:lpstr>
      <vt:lpstr>وعد الكشاف          هو عهد يقطعه الفتى على نفسه أمام مجموعة من الأقران، حينما يختار طواعية الانضمام للحركة الكشفية، وبأداء هذا الوعد فأن الفتى يقر بإلمامه بقانون الكشافة وبتعهده بالتزامه الشخصي ببذل قصارى جهده للتحلي بهذه القواعد السلوكية في حياته.        أن التزام الكشاف بالوعد والقانون يجعل منه موضع ثقة لزملائه وللناس الآخرين حيث أنه بهذا الأمر يصبح محل تقدير مما يجعله يشعر بارتياح لأن ذلك أرضاء لله سبحانه وتعالى وإرضاء للضمير، قال تعالى في كتابه الكريم ﴿ وَأَوْفُواْ بِعَهْدِ اللّهِ إِذَا عَاهَدتُّمْ وَلاَ تَنقُضُواْ الأَيْمَانَ بَعْدَ تَوْكِيدِهَا وَقَدْ جَعَلْتُمُ اللّهَ عَلَيْكُمْ كَفِيلاً إِنَّ اللّهَ يَعْلَمُ مَا تَفْعَلُونَ ﴾ .</vt:lpstr>
      <vt:lpstr>البرامج المتدرجة المثيرة          تعد العنصر الثاني من عناصر الطريقة الكشفية لذلك يجب أن تكون هذه البرامج أو المنهج الكشفي متنوع ومتدرج ومثير وملائم للمراحل الكشفية كافة بحيث يشبع احتياجات الفرد وكل من توجه إلى هذه المناهج بحيث تحقق الأهداف التربوية للحركة الكشفية. التعلم بالممارسة         يعد العنصر الثالث من عناصر الطريقة الكشفية وهذه الطريقة متعبة الآن في الدول المتقدمة سواء في مجال التربية أو مجال الحياة العملية والتعلم بالممارسة يعني تنمية الفرد كمحصلة للخبرات العملية، فالكشفية تشجع الشباب على تجربة الأشياء وثم استخراج النتائج مما عايشوه بعد ذلك.</vt:lpstr>
      <vt:lpstr>الشريحة 6</vt:lpstr>
      <vt:lpstr>العمل في جماعات صغيرة        يمثل العمل بالجماعات الصغيرة واحدا من أهم عناصر الطريقة الكشفية حيث أقر علم الاجتماع منذ زمن بعيد أهمية ومزايا عضوية المجموعات الصغيرة باعتبارها من عوامل تحقيق اندماج الفرد في الحياة الاجتماعية فقال أرسطو- بتأثير من أفلاطون – يوجد ميل فطري في الإنسان يدفع به إلى التجمع فيقول (أما أن الإنسان حيوان مدني ‹اجتماعي› أكثر من النحل أو أيا من الحيوانات الاجتماعية الأخرى، فهو أمرا واضح جلي) ، ويلاحظ سلافسون وجود الجماعات في عالم الحيوان، مما يجعله يربط بينهما وبين الجماعات الإنسانية فيقول (قد يكون الالتحاق بالجماعات تعبيرا عن الميول الجمعية)، وفي مؤلف آخر له نجد ما يلي: أن ظاهرة التجمع موجودة حولنا في كل مكان فهي واضحة في مختلف صور الطبيعة مثل مستعمرات الخلايا وأسراب الحشرات وجماعات الطيور وقطعان السمك وظعائن الحيوان وعشائر بني الإنسان، أن الغريزة الجمعية حيلة بيولوجية من حيل البقاء وهي حاجة قهرية في الأنسجة الحية والكائنات العضوية وفي المادة الصماء أيضا إلى حد ما.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الطريقة الكشفية       تتخذ الحركة الكشفية لنفسها طريقة تميزها عن باقي الحركات التربوية تسعى باستخدامها إلى تحقيق أهدافها وعرفت الطريقة الكشفية بأنها نظام متقدم للتثقيف الذاتي من خلال مجموعة عناصر يمكن تحديدها بما يأتي:- 1- الالتزام بالوعد والقانون  2- البرامج المتدرجة المثيرة 3- التعلم بالممارسة 4- حياة الطبيعة 5- العمل في جماعات صغيرة (السداسيات والطلائع والرهوط وفقا لكل مرحلة عمرية)</dc:title>
  <dc:creator>DR.Ahmed Saker 2O14</dc:creator>
  <cp:lastModifiedBy>DR.Ahmed Saker 2O14</cp:lastModifiedBy>
  <cp:revision>3</cp:revision>
  <dcterms:created xsi:type="dcterms:W3CDTF">2018-10-31T13:08:30Z</dcterms:created>
  <dcterms:modified xsi:type="dcterms:W3CDTF">2018-10-31T13:35:04Z</dcterms:modified>
</cp:coreProperties>
</file>